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C9D0CB5-8526-42F2-85D1-CD6430CBF06A}" type="datetimeFigureOut">
              <a:rPr lang="en-US" smtClean="0"/>
              <a:t>3/23/2017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2F3E905-8B4A-47B3-8DD3-1670DA3BF72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9D0CB5-8526-42F2-85D1-CD6430CBF06A}" type="datetimeFigureOut">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3E905-8B4A-47B3-8DD3-1670DA3BF72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9D0CB5-8526-42F2-85D1-CD6430CBF06A}" type="datetimeFigureOut">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3E905-8B4A-47B3-8DD3-1670DA3BF72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9D0CB5-8526-42F2-85D1-CD6430CBF06A}" type="datetimeFigureOut">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3E905-8B4A-47B3-8DD3-1670DA3BF72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C9D0CB5-8526-42F2-85D1-CD6430CBF06A}" type="datetimeFigureOut">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3E905-8B4A-47B3-8DD3-1670DA3BF72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C9D0CB5-8526-42F2-85D1-CD6430CBF06A}" type="datetimeFigureOut">
              <a:rPr lang="en-US" smtClean="0"/>
              <a:t>3/23/2017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F3E905-8B4A-47B3-8DD3-1670DA3BF72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C9D0CB5-8526-42F2-85D1-CD6430CBF06A}" type="datetimeFigureOut">
              <a:rPr lang="en-US" smtClean="0"/>
              <a:t>3/23/2017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F3E905-8B4A-47B3-8DD3-1670DA3BF72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C9D0CB5-8526-42F2-85D1-CD6430CBF06A}" type="datetimeFigureOut">
              <a:rPr lang="en-US" smtClean="0"/>
              <a:t>3/23/2017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F3E905-8B4A-47B3-8DD3-1670DA3BF72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9D0CB5-8526-42F2-85D1-CD6430CBF06A}" type="datetimeFigureOut">
              <a:rPr lang="en-US" smtClean="0"/>
              <a:t>3/23/2017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F3E905-8B4A-47B3-8DD3-1670DA3BF72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C9D0CB5-8526-42F2-85D1-CD6430CBF06A}" type="datetimeFigureOut">
              <a:rPr lang="en-US" smtClean="0"/>
              <a:t>3/23/2017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F3E905-8B4A-47B3-8DD3-1670DA3BF72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C9D0CB5-8526-42F2-85D1-CD6430CBF06A}" type="datetimeFigureOut">
              <a:rPr lang="en-US" smtClean="0"/>
              <a:t>3/23/2017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2F3E905-8B4A-47B3-8DD3-1670DA3BF72F}"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C9D0CB5-8526-42F2-85D1-CD6430CBF06A}" type="datetimeFigureOut">
              <a:rPr lang="en-US" smtClean="0"/>
              <a:t>3/23/2017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2F3E905-8B4A-47B3-8DD3-1670DA3BF72F}"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latin typeface="Times New Roman" pitchFamily="18" charset="0"/>
                <a:cs typeface="Times New Roman" pitchFamily="18" charset="0"/>
              </a:rPr>
              <a:t> Transfer of Learning</a:t>
            </a:r>
          </a:p>
        </p:txBody>
      </p:sp>
      <p:sp>
        <p:nvSpPr>
          <p:cNvPr id="3" name="Content Placeholder 2"/>
          <p:cNvSpPr>
            <a:spLocks noGrp="1"/>
          </p:cNvSpPr>
          <p:nvPr>
            <p:ph idx="1"/>
          </p:nvPr>
        </p:nvSpPr>
        <p:spPr/>
        <p:txBody>
          <a:bodyPr/>
          <a:lstStyle/>
          <a:p>
            <a:pPr algn="ctr">
              <a:lnSpc>
                <a:spcPct val="200000"/>
              </a:lnSpc>
              <a:buNone/>
            </a:pPr>
            <a:r>
              <a:rPr lang="en-US" sz="2400" dirty="0" smtClean="0">
                <a:latin typeface="Times New Roman" pitchFamily="18" charset="0"/>
                <a:cs typeface="Times New Roman" pitchFamily="18" charset="0"/>
              </a:rPr>
              <a:t>Name</a:t>
            </a:r>
          </a:p>
          <a:p>
            <a:pPr algn="ctr">
              <a:lnSpc>
                <a:spcPct val="200000"/>
              </a:lnSpc>
              <a:buNone/>
            </a:pPr>
            <a:r>
              <a:rPr lang="en-US" sz="2400" dirty="0" smtClean="0">
                <a:latin typeface="Times New Roman" pitchFamily="18" charset="0"/>
                <a:cs typeface="Times New Roman" pitchFamily="18" charset="0"/>
              </a:rPr>
              <a:t>Course</a:t>
            </a:r>
          </a:p>
          <a:p>
            <a:pPr algn="ctr">
              <a:lnSpc>
                <a:spcPct val="200000"/>
              </a:lnSpc>
              <a:buNone/>
            </a:pPr>
            <a:r>
              <a:rPr lang="en-US" sz="2400" dirty="0" smtClean="0">
                <a:latin typeface="Times New Roman" pitchFamily="18" charset="0"/>
                <a:cs typeface="Times New Roman" pitchFamily="18" charset="0"/>
              </a:rPr>
              <a:t>Date</a:t>
            </a:r>
            <a:r>
              <a:rPr lang="en-US" dirty="0" smtClean="0"/>
              <a:t>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048512"/>
          </a:xfrm>
        </p:spPr>
        <p:txBody>
          <a:bodyPr>
            <a:noAutofit/>
          </a:bodyPr>
          <a:lstStyle/>
          <a:p>
            <a:pPr algn="ctr"/>
            <a:r>
              <a:rPr lang="en-US" sz="3600" dirty="0" smtClean="0">
                <a:latin typeface="Times New Roman" pitchFamily="18" charset="0"/>
                <a:cs typeface="Times New Roman" pitchFamily="18" charset="0"/>
              </a:rPr>
              <a:t>5 components of a learning organization (Cont’)</a:t>
            </a:r>
            <a:endParaRPr lang="en-US" sz="3600" dirty="0"/>
          </a:p>
        </p:txBody>
      </p:sp>
      <p:sp>
        <p:nvSpPr>
          <p:cNvPr id="3" name="Content Placeholder 2"/>
          <p:cNvSpPr>
            <a:spLocks noGrp="1"/>
          </p:cNvSpPr>
          <p:nvPr>
            <p:ph idx="1"/>
          </p:nvPr>
        </p:nvSpPr>
        <p:spPr/>
        <p:txBody>
          <a:bodyPr>
            <a:normAutofit/>
          </a:bodyPr>
          <a:lstStyle/>
          <a:p>
            <a:r>
              <a:rPr lang="en-US" sz="2400" dirty="0">
                <a:latin typeface="Times New Roman" pitchFamily="18" charset="0"/>
                <a:cs typeface="Times New Roman" pitchFamily="18" charset="0"/>
              </a:rPr>
              <a:t>Personal Mastery- Lack of personal mastery makes people and the organization not to continue </a:t>
            </a:r>
            <a:r>
              <a:rPr lang="en-US" sz="2400" dirty="0" smtClean="0">
                <a:latin typeface="Times New Roman" pitchFamily="18" charset="0"/>
                <a:cs typeface="Times New Roman" pitchFamily="18" charset="0"/>
              </a:rPr>
              <a:t>leaning. Leaders </a:t>
            </a:r>
            <a:r>
              <a:rPr lang="en-US" sz="2400" dirty="0">
                <a:latin typeface="Times New Roman" pitchFamily="18" charset="0"/>
                <a:cs typeface="Times New Roman" pitchFamily="18" charset="0"/>
              </a:rPr>
              <a:t>learn to use tools such as Perceptual Positions and Reframing so as</a:t>
            </a:r>
            <a:r>
              <a:rPr lang="en-US" sz="2400" i="1" dirty="0">
                <a:latin typeface="Times New Roman" pitchFamily="18" charset="0"/>
                <a:cs typeface="Times New Roman" pitchFamily="18" charset="0"/>
              </a:rPr>
              <a:t> </a:t>
            </a:r>
            <a:r>
              <a:rPr lang="en-US" sz="2400" dirty="0">
                <a:latin typeface="Times New Roman" pitchFamily="18" charset="0"/>
                <a:cs typeface="Times New Roman" pitchFamily="18" charset="0"/>
              </a:rPr>
              <a:t>to enhance the quality of interaction together with relationship in and outside their </a:t>
            </a:r>
            <a:r>
              <a:rPr lang="en-US" sz="2400" dirty="0" smtClean="0">
                <a:latin typeface="Times New Roman" pitchFamily="18" charset="0"/>
                <a:cs typeface="Times New Roman" pitchFamily="18" charset="0"/>
              </a:rPr>
              <a:t>teams.</a:t>
            </a:r>
          </a:p>
          <a:p>
            <a:r>
              <a:rPr lang="en-US" sz="2400" dirty="0">
                <a:latin typeface="Times New Roman" pitchFamily="18" charset="0"/>
                <a:cs typeface="Times New Roman" pitchFamily="18" charset="0"/>
              </a:rPr>
              <a:t>Mental models- With mental models, leaders learn to use tools such as the Ladder of Inference and Reflective Inquiry so as to practice making their mental models clearer for each other and challenging each other’s assumptions so as to construct shared understandin</a:t>
            </a:r>
            <a:r>
              <a:rPr lang="en-US" dirty="0"/>
              <a:t>g</a:t>
            </a:r>
          </a:p>
          <a:p>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en-US" sz="3600" dirty="0" smtClean="0">
                <a:latin typeface="Times New Roman" pitchFamily="18" charset="0"/>
                <a:cs typeface="Times New Roman" pitchFamily="18" charset="0"/>
              </a:rPr>
              <a:t>References</a:t>
            </a:r>
            <a:r>
              <a:rPr lang="en-US" dirty="0" smtClean="0"/>
              <a:t> </a:t>
            </a:r>
            <a:endParaRPr lang="en-US" dirty="0"/>
          </a:p>
        </p:txBody>
      </p:sp>
      <p:sp>
        <p:nvSpPr>
          <p:cNvPr id="3" name="Content Placeholder 2"/>
          <p:cNvSpPr>
            <a:spLocks noGrp="1"/>
          </p:cNvSpPr>
          <p:nvPr>
            <p:ph idx="1"/>
          </p:nvPr>
        </p:nvSpPr>
        <p:spPr>
          <a:xfrm>
            <a:off x="457200" y="1600200"/>
            <a:ext cx="8229600" cy="4876800"/>
          </a:xfrm>
        </p:spPr>
        <p:txBody>
          <a:bodyPr/>
          <a:lstStyle/>
          <a:p>
            <a:pPr>
              <a:lnSpc>
                <a:spcPct val="200000"/>
              </a:lnSpc>
            </a:pPr>
            <a:r>
              <a:rPr lang="en-US" sz="2400" dirty="0" err="1" smtClean="0">
                <a:latin typeface="Times New Roman" pitchFamily="18" charset="0"/>
                <a:cs typeface="Times New Roman" pitchFamily="18" charset="0"/>
              </a:rPr>
              <a:t>Argyris</a:t>
            </a:r>
            <a:r>
              <a:rPr lang="en-US" sz="2400" dirty="0">
                <a:latin typeface="Times New Roman" pitchFamily="18" charset="0"/>
                <a:cs typeface="Times New Roman" pitchFamily="18" charset="0"/>
              </a:rPr>
              <a:t>, C., &amp; </a:t>
            </a:r>
            <a:r>
              <a:rPr lang="en-US" sz="2400" dirty="0" err="1">
                <a:latin typeface="Times New Roman" pitchFamily="18" charset="0"/>
                <a:cs typeface="Times New Roman" pitchFamily="18" charset="0"/>
              </a:rPr>
              <a:t>Schön</a:t>
            </a:r>
            <a:r>
              <a:rPr lang="en-US" sz="2400" dirty="0">
                <a:latin typeface="Times New Roman" pitchFamily="18" charset="0"/>
                <a:cs typeface="Times New Roman" pitchFamily="18" charset="0"/>
              </a:rPr>
              <a:t>, D. (1996). </a:t>
            </a:r>
            <a:r>
              <a:rPr lang="en-US" sz="2400" i="1" dirty="0">
                <a:latin typeface="Times New Roman" pitchFamily="18" charset="0"/>
                <a:cs typeface="Times New Roman" pitchFamily="18" charset="0"/>
              </a:rPr>
              <a:t>Organizational learning II</a:t>
            </a:r>
            <a:r>
              <a:rPr lang="en-US" sz="2400" dirty="0">
                <a:latin typeface="Times New Roman" pitchFamily="18" charset="0"/>
                <a:cs typeface="Times New Roman" pitchFamily="18" charset="0"/>
              </a:rPr>
              <a:t> (1st ed.). Reading (Mass.): Addison-Wesley.</a:t>
            </a:r>
          </a:p>
          <a:p>
            <a:pPr>
              <a:lnSpc>
                <a:spcPct val="200000"/>
              </a:lnSpc>
            </a:pPr>
            <a:r>
              <a:rPr lang="en-US" sz="2400" dirty="0" err="1">
                <a:latin typeface="Times New Roman" pitchFamily="18" charset="0"/>
                <a:cs typeface="Times New Roman" pitchFamily="18" charset="0"/>
              </a:rPr>
              <a:t>Shrivastava</a:t>
            </a:r>
            <a:r>
              <a:rPr lang="en-US" sz="2400" dirty="0">
                <a:latin typeface="Times New Roman" pitchFamily="18" charset="0"/>
                <a:cs typeface="Times New Roman" pitchFamily="18" charset="0"/>
              </a:rPr>
              <a:t>, T. 6 Important Theories of Transfer of Learning. Retrieved from http://www.psychologydiscussion.net/educational-psychology/6-important-theories-of-transfer-of-learning/18</a:t>
            </a:r>
            <a:r>
              <a:rPr lang="en-US" dirty="0"/>
              <a:t>27</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normAutofit/>
          </a:bodyPr>
          <a:lstStyle/>
          <a:p>
            <a:pPr algn="ctr"/>
            <a:r>
              <a:rPr lang="en-US" sz="3600" dirty="0" smtClean="0">
                <a:latin typeface="Times New Roman" pitchFamily="18" charset="0"/>
                <a:cs typeface="Times New Roman" pitchFamily="18" charset="0"/>
              </a:rPr>
              <a:t>Introduction </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5029200"/>
          </a:xfrm>
        </p:spPr>
        <p:txBody>
          <a:bodyPr>
            <a:normAutofit/>
          </a:bodyPr>
          <a:lstStyle/>
          <a:p>
            <a:pPr>
              <a:lnSpc>
                <a:spcPct val="200000"/>
              </a:lnSpc>
            </a:pPr>
            <a:r>
              <a:rPr lang="en-US" sz="2400" dirty="0" smtClean="0">
                <a:latin typeface="Times New Roman" pitchFamily="18" charset="0"/>
                <a:cs typeface="Times New Roman" pitchFamily="18" charset="0"/>
              </a:rPr>
              <a:t>Transfer of learning refers to  the way workers are able to apply  their  learning in the training sessions to actual workplace  and hence bring in effectiveness.</a:t>
            </a:r>
          </a:p>
          <a:p>
            <a:pPr>
              <a:lnSpc>
                <a:spcPct val="200000"/>
              </a:lnSpc>
            </a:pPr>
            <a:endParaRPr lang="en-US" sz="2400" dirty="0">
              <a:latin typeface="Times New Roman" pitchFamily="18" charset="0"/>
              <a:cs typeface="Times New Roman" pitchFamily="18" charset="0"/>
            </a:endParaRPr>
          </a:p>
        </p:txBody>
      </p:sp>
      <p:pic>
        <p:nvPicPr>
          <p:cNvPr id="4" name="Picture 2" descr="http://www.davebasarab.com/blog/wp-content/uploads/Training-Transfer-Continium-resized-600.png"/>
          <p:cNvPicPr>
            <a:picLocks noChangeAspect="1" noChangeArrowheads="1"/>
          </p:cNvPicPr>
          <p:nvPr/>
        </p:nvPicPr>
        <p:blipFill>
          <a:blip r:embed="rId2"/>
          <a:srcRect/>
          <a:stretch>
            <a:fillRect/>
          </a:stretch>
        </p:blipFill>
        <p:spPr bwMode="auto">
          <a:xfrm>
            <a:off x="1371600" y="4114799"/>
            <a:ext cx="5562600" cy="213360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Times New Roman" pitchFamily="18" charset="0"/>
                <a:cs typeface="Times New Roman" pitchFamily="18" charset="0"/>
              </a:rPr>
              <a:t>Introduction </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nSpc>
                <a:spcPct val="200000"/>
              </a:lnSpc>
              <a:buNone/>
            </a:pPr>
            <a:r>
              <a:rPr lang="en-US" sz="2400" dirty="0">
                <a:latin typeface="Times New Roman" pitchFamily="18" charset="0"/>
                <a:cs typeface="Times New Roman" pitchFamily="18" charset="0"/>
              </a:rPr>
              <a:t>Transfer of learning occurs when the </a:t>
            </a:r>
            <a:r>
              <a:rPr lang="en-US" sz="2400" dirty="0" smtClean="0">
                <a:latin typeface="Times New Roman" pitchFamily="18" charset="0"/>
                <a:cs typeface="Times New Roman" pitchFamily="18" charset="0"/>
              </a:rPr>
              <a:t>learner;</a:t>
            </a:r>
          </a:p>
          <a:p>
            <a:pPr>
              <a:lnSpc>
                <a:spcPct val="200000"/>
              </a:lnSpc>
            </a:pPr>
            <a:r>
              <a:rPr lang="en-US" sz="2400" dirty="0" smtClean="0">
                <a:latin typeface="Times New Roman" pitchFamily="18" charset="0"/>
                <a:cs typeface="Times New Roman" pitchFamily="18" charset="0"/>
              </a:rPr>
              <a:t>Recognizes </a:t>
            </a:r>
            <a:r>
              <a:rPr lang="en-US" sz="2400" dirty="0">
                <a:latin typeface="Times New Roman" pitchFamily="18" charset="0"/>
                <a:cs typeface="Times New Roman" pitchFamily="18" charset="0"/>
              </a:rPr>
              <a:t>common features among concepts, skills, or </a:t>
            </a:r>
            <a:r>
              <a:rPr lang="en-US" sz="2400" dirty="0" smtClean="0">
                <a:latin typeface="Times New Roman" pitchFamily="18" charset="0"/>
                <a:cs typeface="Times New Roman" pitchFamily="18" charset="0"/>
              </a:rPr>
              <a:t>principles</a:t>
            </a:r>
          </a:p>
          <a:p>
            <a:pPr>
              <a:lnSpc>
                <a:spcPct val="200000"/>
              </a:lnSpc>
            </a:pPr>
            <a:r>
              <a:rPr lang="en-US" sz="2400" dirty="0" smtClean="0">
                <a:latin typeface="Times New Roman" pitchFamily="18" charset="0"/>
                <a:cs typeface="Times New Roman" pitchFamily="18" charset="0"/>
              </a:rPr>
              <a:t>Links </a:t>
            </a:r>
            <a:r>
              <a:rPr lang="en-US" sz="2400" dirty="0">
                <a:latin typeface="Times New Roman" pitchFamily="18" charset="0"/>
                <a:cs typeface="Times New Roman" pitchFamily="18" charset="0"/>
              </a:rPr>
              <a:t>the information in </a:t>
            </a:r>
            <a:r>
              <a:rPr lang="en-US" sz="2400" dirty="0" smtClean="0">
                <a:latin typeface="Times New Roman" pitchFamily="18" charset="0"/>
                <a:cs typeface="Times New Roman" pitchFamily="18" charset="0"/>
              </a:rPr>
              <a:t>memory</a:t>
            </a:r>
          </a:p>
          <a:p>
            <a:pPr>
              <a:lnSpc>
                <a:spcPct val="200000"/>
              </a:lnSpc>
            </a:pPr>
            <a:r>
              <a:rPr lang="en-US" sz="2400" dirty="0" smtClean="0">
                <a:latin typeface="Times New Roman" pitchFamily="18" charset="0"/>
                <a:cs typeface="Times New Roman" pitchFamily="18" charset="0"/>
              </a:rPr>
              <a:t>Sees </a:t>
            </a:r>
            <a:r>
              <a:rPr lang="en-US" sz="2400" dirty="0">
                <a:latin typeface="Times New Roman" pitchFamily="18" charset="0"/>
                <a:cs typeface="Times New Roman" pitchFamily="18" charset="0"/>
              </a:rPr>
              <a:t>the value of utilizing what was learned in one situation in another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smtClean="0">
                <a:latin typeface="Times New Roman" pitchFamily="18" charset="0"/>
                <a:cs typeface="Times New Roman" pitchFamily="18" charset="0"/>
              </a:rPr>
              <a:t>Concepts and Theories of Transfer of Learning</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981200"/>
            <a:ext cx="8382000" cy="4525963"/>
          </a:xfrm>
        </p:spPr>
        <p:txBody>
          <a:bodyPr>
            <a:noAutofit/>
          </a:bodyPr>
          <a:lstStyle/>
          <a:p>
            <a:r>
              <a:rPr lang="en-US" sz="2000" dirty="0" smtClean="0">
                <a:latin typeface="Times New Roman" pitchFamily="18" charset="0"/>
                <a:cs typeface="Times New Roman" pitchFamily="18" charset="0"/>
              </a:rPr>
              <a:t>Theory of identical elements- It tends to assume </a:t>
            </a:r>
            <a:r>
              <a:rPr lang="en-US" sz="2000" dirty="0">
                <a:latin typeface="Times New Roman" pitchFamily="18" charset="0"/>
                <a:cs typeface="Times New Roman" pitchFamily="18" charset="0"/>
              </a:rPr>
              <a:t>that the training and work environment are the same. The transfer of knowledge and skills should be fairly stable and straightforward. The transfer process is described as “near” since there are no significant differences between the training context and the work context. On-the-job training is an example of a training method that can achieve “near” transfer. </a:t>
            </a:r>
          </a:p>
          <a:p>
            <a:r>
              <a:rPr lang="en-US" sz="2000" dirty="0" smtClean="0">
                <a:latin typeface="Times New Roman" pitchFamily="18" charset="0"/>
                <a:cs typeface="Times New Roman" pitchFamily="18" charset="0"/>
              </a:rPr>
              <a:t>Generalization theory- It tends to assume that </a:t>
            </a:r>
            <a:r>
              <a:rPr lang="en-US" sz="2000" dirty="0">
                <a:latin typeface="Times New Roman" pitchFamily="18" charset="0"/>
                <a:cs typeface="Times New Roman" pitchFamily="18" charset="0"/>
              </a:rPr>
              <a:t>there are trained knowledge and skills that can be used in different work situations. For </a:t>
            </a:r>
            <a:r>
              <a:rPr lang="en-US" sz="2000" dirty="0" smtClean="0">
                <a:latin typeface="Times New Roman" pitchFamily="18" charset="0"/>
                <a:cs typeface="Times New Roman" pitchFamily="18" charset="0"/>
              </a:rPr>
              <a:t>instance, </a:t>
            </a:r>
            <a:r>
              <a:rPr lang="en-US" sz="2000" dirty="0">
                <a:latin typeface="Times New Roman" pitchFamily="18" charset="0"/>
                <a:cs typeface="Times New Roman" pitchFamily="18" charset="0"/>
              </a:rPr>
              <a:t>using leadership skills to influence colleagues, peers, your manager or customers might require modifying those trained skills, depending on the relationship and the other person’s behavior. This type of transfer is considered “far” </a:t>
            </a:r>
            <a:r>
              <a:rPr lang="en-US" sz="2000" dirty="0" smtClean="0">
                <a:latin typeface="Times New Roman" pitchFamily="18" charset="0"/>
                <a:cs typeface="Times New Roman" pitchFamily="18" charset="0"/>
              </a:rPr>
              <a:t>because </a:t>
            </a:r>
            <a:r>
              <a:rPr lang="en-US" sz="2000" dirty="0">
                <a:latin typeface="Times New Roman" pitchFamily="18" charset="0"/>
                <a:cs typeface="Times New Roman" pitchFamily="18" charset="0"/>
              </a:rPr>
              <a:t>the </a:t>
            </a:r>
            <a:r>
              <a:rPr lang="en-US" sz="2000" dirty="0" smtClean="0">
                <a:latin typeface="Times New Roman" pitchFamily="18" charset="0"/>
                <a:cs typeface="Times New Roman" pitchFamily="18" charset="0"/>
              </a:rPr>
              <a:t>correct </a:t>
            </a:r>
            <a:r>
              <a:rPr lang="en-US" sz="2000" dirty="0">
                <a:latin typeface="Times New Roman" pitchFamily="18" charset="0"/>
                <a:cs typeface="Times New Roman" pitchFamily="18" charset="0"/>
              </a:rPr>
              <a:t>steps to apply the trained skill </a:t>
            </a:r>
            <a:r>
              <a:rPr lang="en-US" sz="2000" dirty="0" smtClean="0">
                <a:latin typeface="Times New Roman" pitchFamily="18" charset="0"/>
                <a:cs typeface="Times New Roman" pitchFamily="18" charset="0"/>
              </a:rPr>
              <a:t>may </a:t>
            </a:r>
            <a:r>
              <a:rPr lang="en-US" sz="2000" dirty="0">
                <a:latin typeface="Times New Roman" pitchFamily="18" charset="0"/>
                <a:cs typeface="Times New Roman" pitchFamily="18" charset="0"/>
              </a:rPr>
              <a:t>not be uniformly applied across situations, </a:t>
            </a:r>
            <a:r>
              <a:rPr lang="en-US" sz="2000" dirty="0" smtClean="0">
                <a:latin typeface="Times New Roman" pitchFamily="18" charset="0"/>
                <a:cs typeface="Times New Roman" pitchFamily="18" charset="0"/>
              </a:rPr>
              <a:t>hence </a:t>
            </a:r>
            <a:r>
              <a:rPr lang="en-US" sz="2000" dirty="0">
                <a:latin typeface="Times New Roman" pitchFamily="18" charset="0"/>
                <a:cs typeface="Times New Roman" pitchFamily="18" charset="0"/>
              </a:rPr>
              <a:t>requiring the trainee to generalize the training to other situations.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smtClean="0">
                <a:latin typeface="Times New Roman" pitchFamily="18" charset="0"/>
                <a:cs typeface="Times New Roman" pitchFamily="18" charset="0"/>
              </a:rPr>
              <a:t>Concepts and Theories of Transfer of Learning (cont’)</a:t>
            </a:r>
            <a:endParaRPr lang="en-US" sz="3600" dirty="0"/>
          </a:p>
        </p:txBody>
      </p:sp>
      <p:sp>
        <p:nvSpPr>
          <p:cNvPr id="3" name="Content Placeholder 2"/>
          <p:cNvSpPr>
            <a:spLocks noGrp="1"/>
          </p:cNvSpPr>
          <p:nvPr>
            <p:ph idx="1"/>
          </p:nvPr>
        </p:nvSpPr>
        <p:spPr/>
        <p:txBody>
          <a:bodyPr>
            <a:normAutofit/>
          </a:bodyPr>
          <a:lstStyle/>
          <a:p>
            <a:r>
              <a:rPr lang="en-US" sz="2400" dirty="0" smtClean="0">
                <a:latin typeface="Times New Roman" pitchFamily="18" charset="0"/>
                <a:cs typeface="Times New Roman" pitchFamily="18" charset="0"/>
              </a:rPr>
              <a:t>The cognitive theory-It focuses on the inside processes which help learners maintain as well as recall knowledge learned together with apply it in a workplace setting. Since it can be applied in diverse situations, it is significant to both near and far transfer. An excellent example of the application of the cognitive theory is using goal setting at the last part of a training program. Goal setting assist learners to focus on a definite as well as challenging goal to apply their familiarity and skills in the work setting</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latin typeface="Times New Roman" pitchFamily="18" charset="0"/>
                <a:cs typeface="Times New Roman" pitchFamily="18" charset="0"/>
              </a:rPr>
              <a:t>Sphere of </a:t>
            </a:r>
            <a:r>
              <a:rPr lang="en-US" sz="3600" dirty="0" smtClean="0">
                <a:latin typeface="Times New Roman" pitchFamily="18" charset="0"/>
                <a:cs typeface="Times New Roman" pitchFamily="18" charset="0"/>
              </a:rPr>
              <a:t>influence</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150000"/>
              </a:lnSpc>
            </a:pPr>
            <a:r>
              <a:rPr lang="en-US" sz="2400" dirty="0" smtClean="0">
                <a:latin typeface="Times New Roman" pitchFamily="18" charset="0"/>
                <a:cs typeface="Times New Roman" pitchFamily="18" charset="0"/>
              </a:rPr>
              <a:t>The culture of the organization offers a significant environment for the transfer of learning to be effected.</a:t>
            </a:r>
          </a:p>
          <a:p>
            <a:pPr>
              <a:lnSpc>
                <a:spcPct val="150000"/>
              </a:lnSpc>
            </a:pPr>
            <a:r>
              <a:rPr lang="en-US" sz="2400" dirty="0" smtClean="0">
                <a:latin typeface="Times New Roman" pitchFamily="18" charset="0"/>
                <a:cs typeface="Times New Roman" pitchFamily="18" charset="0"/>
              </a:rPr>
              <a:t>Skill development together with self management assist employees to develop personally as well as professionally. </a:t>
            </a:r>
          </a:p>
          <a:p>
            <a:pPr>
              <a:lnSpc>
                <a:spcPct val="150000"/>
              </a:lnSpc>
            </a:pPr>
            <a:r>
              <a:rPr lang="en-US" sz="2400" dirty="0" smtClean="0">
                <a:latin typeface="Times New Roman" pitchFamily="18" charset="0"/>
                <a:cs typeface="Times New Roman" pitchFamily="18" charset="0"/>
              </a:rPr>
              <a:t>Learning organizations are those which encourage transfer of learning</a:t>
            </a:r>
            <a:r>
              <a:rPr lang="en-US"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Times New Roman" pitchFamily="18" charset="0"/>
                <a:cs typeface="Times New Roman" pitchFamily="18" charset="0"/>
              </a:rPr>
              <a:t>Sphere of influence (Cont’)</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nSpc>
                <a:spcPct val="200000"/>
              </a:lnSpc>
            </a:pPr>
            <a:r>
              <a:rPr lang="en-US" sz="2400" dirty="0" smtClean="0">
                <a:latin typeface="Times New Roman" pitchFamily="18" charset="0"/>
                <a:cs typeface="Times New Roman" pitchFamily="18" charset="0"/>
              </a:rPr>
              <a:t>It enables employees to understand the significance of performing work in alignment with vision.</a:t>
            </a:r>
          </a:p>
          <a:p>
            <a:pPr>
              <a:lnSpc>
                <a:spcPct val="200000"/>
              </a:lnSpc>
            </a:pPr>
            <a:r>
              <a:rPr lang="en-US" sz="2400" dirty="0" smtClean="0">
                <a:latin typeface="Times New Roman" pitchFamily="18" charset="0"/>
                <a:cs typeface="Times New Roman" pitchFamily="18" charset="0"/>
              </a:rPr>
              <a:t>Enables employees to suggest for product development together with new ideas</a:t>
            </a:r>
          </a:p>
          <a:p>
            <a:pPr>
              <a:lnSpc>
                <a:spcPct val="200000"/>
              </a:lnSpc>
            </a:pPr>
            <a:r>
              <a:rPr lang="en-US" sz="2400" dirty="0" smtClean="0">
                <a:latin typeface="Times New Roman" pitchFamily="18" charset="0"/>
                <a:cs typeface="Times New Roman" pitchFamily="18" charset="0"/>
              </a:rPr>
              <a:t>Transfer of learning helps in cementing the idea of constant development.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a:normAutofit/>
          </a:bodyPr>
          <a:lstStyle/>
          <a:p>
            <a:pPr algn="ctr"/>
            <a:r>
              <a:rPr lang="en-US" sz="3600" dirty="0">
                <a:latin typeface="Times New Roman" pitchFamily="18" charset="0"/>
                <a:cs typeface="Times New Roman" pitchFamily="18" charset="0"/>
              </a:rPr>
              <a:t>5 components of a learning organization</a:t>
            </a:r>
          </a:p>
        </p:txBody>
      </p:sp>
      <p:sp>
        <p:nvSpPr>
          <p:cNvPr id="5" name="Content Placeholder 4"/>
          <p:cNvSpPr>
            <a:spLocks noGrp="1"/>
          </p:cNvSpPr>
          <p:nvPr>
            <p:ph idx="1"/>
          </p:nvPr>
        </p:nvSpPr>
        <p:spPr>
          <a:xfrm>
            <a:off x="228600" y="1600200"/>
            <a:ext cx="8686800" cy="5029200"/>
          </a:xfrm>
        </p:spPr>
        <p:txBody>
          <a:bodyPr/>
          <a:lstStyle/>
          <a:p>
            <a:pPr>
              <a:lnSpc>
                <a:spcPct val="150000"/>
              </a:lnSpc>
            </a:pPr>
            <a:r>
              <a:rPr lang="en-US" sz="2400" dirty="0" smtClean="0">
                <a:latin typeface="Times New Roman" pitchFamily="18" charset="0"/>
                <a:cs typeface="Times New Roman" pitchFamily="18" charset="0"/>
              </a:rPr>
              <a:t>Building shared Vision- It gives an exact sense of purpose and it is significant since it offers the focus and energy for learning. </a:t>
            </a:r>
          </a:p>
          <a:p>
            <a:pPr>
              <a:lnSpc>
                <a:spcPct val="150000"/>
              </a:lnSpc>
              <a:buNone/>
            </a:pPr>
            <a:endParaRPr lang="en-US" sz="2400" dirty="0" smtClean="0">
              <a:latin typeface="Times New Roman" pitchFamily="18" charset="0"/>
              <a:cs typeface="Times New Roman" pitchFamily="18" charset="0"/>
            </a:endParaRPr>
          </a:p>
          <a:p>
            <a:endParaRPr lang="en-US" dirty="0"/>
          </a:p>
        </p:txBody>
      </p:sp>
      <p:pic>
        <p:nvPicPr>
          <p:cNvPr id="6" name="Picture 2" descr="http://www.howtodobusiness.com/images/Senge.jpg"/>
          <p:cNvPicPr>
            <a:picLocks noChangeAspect="1" noChangeArrowheads="1"/>
          </p:cNvPicPr>
          <p:nvPr/>
        </p:nvPicPr>
        <p:blipFill>
          <a:blip r:embed="rId2"/>
          <a:srcRect/>
          <a:stretch>
            <a:fillRect/>
          </a:stretch>
        </p:blipFill>
        <p:spPr bwMode="auto">
          <a:xfrm>
            <a:off x="1295400" y="3429000"/>
            <a:ext cx="5562600" cy="280035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66800"/>
          </a:xfrm>
        </p:spPr>
        <p:txBody>
          <a:bodyPr>
            <a:noAutofit/>
          </a:bodyPr>
          <a:lstStyle/>
          <a:p>
            <a:pPr algn="ctr"/>
            <a:r>
              <a:rPr lang="en-US" sz="3600" dirty="0" smtClean="0">
                <a:latin typeface="Times New Roman" pitchFamily="18" charset="0"/>
                <a:cs typeface="Times New Roman" pitchFamily="18" charset="0"/>
              </a:rPr>
              <a:t>5 components of a learning organization (Cont’)</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304800" y="1600200"/>
            <a:ext cx="8610600" cy="4953000"/>
          </a:xfrm>
        </p:spPr>
        <p:txBody>
          <a:bodyPr>
            <a:normAutofit lnSpcReduction="10000"/>
          </a:bodyPr>
          <a:lstStyle/>
          <a:p>
            <a:r>
              <a:rPr lang="en-US" sz="2400" dirty="0">
                <a:latin typeface="Times New Roman" pitchFamily="18" charset="0"/>
                <a:cs typeface="Times New Roman" pitchFamily="18" charset="0"/>
              </a:rPr>
              <a:t>Team </a:t>
            </a:r>
            <a:r>
              <a:rPr lang="en-US" sz="2400" dirty="0" smtClean="0">
                <a:latin typeface="Times New Roman" pitchFamily="18" charset="0"/>
                <a:cs typeface="Times New Roman" pitchFamily="18" charset="0"/>
              </a:rPr>
              <a:t>Learning</a:t>
            </a:r>
            <a:r>
              <a:rPr lang="en-US" sz="2400" dirty="0">
                <a:latin typeface="Times New Roman" pitchFamily="18" charset="0"/>
                <a:cs typeface="Times New Roman" pitchFamily="18" charset="0"/>
              </a:rPr>
              <a:t>-</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It is the process of aligning as well as developing the ability of a team to fashion the results its members actually desire. Individuals require each other to realize their purpose.  Teams are the main learning group of organizations. Talented teams are made up of talented people. Team Learning is the building block for organizational </a:t>
            </a:r>
            <a:r>
              <a:rPr lang="en-US" sz="2400" dirty="0" smtClean="0">
                <a:latin typeface="Times New Roman" pitchFamily="18" charset="0"/>
                <a:cs typeface="Times New Roman" pitchFamily="18" charset="0"/>
              </a:rPr>
              <a:t>learning.</a:t>
            </a:r>
          </a:p>
          <a:p>
            <a:r>
              <a:rPr lang="en-US" sz="2400" dirty="0">
                <a:latin typeface="Times New Roman" pitchFamily="18" charset="0"/>
                <a:cs typeface="Times New Roman" pitchFamily="18" charset="0"/>
              </a:rPr>
              <a:t>System thinking- It enables one to focus on patterns as well as interrelationships and it also involves the adoption of a holistic strategy to problem solving without having to look at personal blame games. This component involves an individual ability to see the association between issues as well as events together with information as a whole. Its focus is to try to understand the way significant factors interact in a collective way to produce the problem</a:t>
            </a:r>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TotalTime>
  <Words>661</Words>
  <Application>Microsoft Office PowerPoint</Application>
  <PresentationFormat>On-screen Show (4:3)</PresentationFormat>
  <Paragraphs>35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 Transfer of Learning</vt:lpstr>
      <vt:lpstr>Introduction </vt:lpstr>
      <vt:lpstr>Introduction </vt:lpstr>
      <vt:lpstr>Concepts and Theories of Transfer of Learning</vt:lpstr>
      <vt:lpstr>Concepts and Theories of Transfer of Learning (cont’)</vt:lpstr>
      <vt:lpstr>Sphere of influence</vt:lpstr>
      <vt:lpstr>Sphere of influence (Cont’)</vt:lpstr>
      <vt:lpstr>5 components of a learning organization</vt:lpstr>
      <vt:lpstr>5 components of a learning organization (Cont’)</vt:lpstr>
      <vt:lpstr>5 components of a learning organization (Cont’)</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Transfer of Learning</dc:title>
  <dc:creator>andrew</dc:creator>
  <cp:lastModifiedBy>andrew</cp:lastModifiedBy>
  <cp:revision>8</cp:revision>
  <dcterms:created xsi:type="dcterms:W3CDTF">2017-03-23T07:33:29Z</dcterms:created>
  <dcterms:modified xsi:type="dcterms:W3CDTF">2017-03-23T08:50:57Z</dcterms:modified>
</cp:coreProperties>
</file>